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71" r:id="rId4"/>
    <p:sldId id="258" r:id="rId5"/>
    <p:sldId id="270" r:id="rId6"/>
    <p:sldId id="267" r:id="rId7"/>
    <p:sldId id="268" r:id="rId8"/>
    <p:sldId id="269" r:id="rId9"/>
    <p:sldId id="263" r:id="rId10"/>
  </p:sldIdLst>
  <p:sldSz cx="9144000" cy="5143500" type="screen16x9"/>
  <p:notesSz cx="6858000" cy="9144000"/>
  <p:embeddedFontLst>
    <p:embeddedFont>
      <p:font typeface="Merriweather" pitchFamily="2" charset="77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29"/>
  </p:normalViewPr>
  <p:slideViewPr>
    <p:cSldViewPr snapToGrid="0">
      <p:cViewPr varScale="1">
        <p:scale>
          <a:sx n="128" d="100"/>
          <a:sy n="128" d="100"/>
        </p:scale>
        <p:origin x="176" y="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2dc8a182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2dc8a182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2dc8a182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2dc8a182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8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Cybersecurity Framework for Autonomous Drones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Assurance CIS6372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Lelis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N00957151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Autonomous drones are becoming more common place in regular society, through applications like: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Agriculture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Product Delivery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Surveillance 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Emergency First Response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Entertainment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Through these industries, malicious people target drones for their own goals or unexpected situations occur that may disconnect the drone from the original users.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A drone flying over a field&#10;&#10;AI-generated content may be incorrect.">
            <a:extLst>
              <a:ext uri="{FF2B5EF4-FFF2-40B4-BE49-F238E27FC236}">
                <a16:creationId xmlns:a16="http://schemas.microsoft.com/office/drawing/2014/main" id="{49E73FB1-FE44-50D4-C48C-2CCF7D91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86" y="3009825"/>
            <a:ext cx="2873065" cy="1941260"/>
          </a:xfrm>
          <a:prstGeom prst="rect">
            <a:avLst/>
          </a:prstGeom>
        </p:spPr>
      </p:pic>
      <p:pic>
        <p:nvPicPr>
          <p:cNvPr id="5" name="Picture 4" descr="A body of water with lights and a city in the background&#10;&#10;AI-generated content may be incorrect.">
            <a:extLst>
              <a:ext uri="{FF2B5EF4-FFF2-40B4-BE49-F238E27FC236}">
                <a16:creationId xmlns:a16="http://schemas.microsoft.com/office/drawing/2014/main" id="{27C3165B-41D9-AFDF-25E5-AD46C69AD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9" y="1683522"/>
            <a:ext cx="2789101" cy="15688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FF52-8510-EBE9-A93B-DE22CF19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Cybersecurity Standards for Drones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F5548-9D2C-AAFF-A087-2985A66AA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dirty="0"/>
              <a:t>There isn’t a universally adopted cybersecurity framework for drones specifically, but most drones follow the NIST Cybersecurity Framework (CSF) 2.0.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Most current points-of-interest in research include:</a:t>
            </a:r>
          </a:p>
          <a:p>
            <a:r>
              <a:rPr lang="en-US" dirty="0"/>
              <a:t>Secure by Design</a:t>
            </a:r>
          </a:p>
          <a:p>
            <a:r>
              <a:rPr lang="en-US" dirty="0"/>
              <a:t>Data Protection</a:t>
            </a:r>
          </a:p>
          <a:p>
            <a:r>
              <a:rPr lang="en-US" dirty="0"/>
              <a:t>Software Updates and Vulnerabilities</a:t>
            </a:r>
          </a:p>
          <a:p>
            <a:r>
              <a:rPr lang="en-US" dirty="0"/>
              <a:t>Communication Security</a:t>
            </a:r>
          </a:p>
          <a:p>
            <a:r>
              <a:rPr lang="en-US" dirty="0"/>
              <a:t>Access Control</a:t>
            </a:r>
          </a:p>
          <a:p>
            <a:r>
              <a:rPr lang="en-US" dirty="0"/>
              <a:t>Physical Security</a:t>
            </a:r>
          </a:p>
          <a:p>
            <a:r>
              <a:rPr lang="en-US" dirty="0"/>
              <a:t>Threat Modeling</a:t>
            </a:r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 descr="A diagram of a circular diagram&#10;&#10;AI-generated content may be incorrect.">
            <a:extLst>
              <a:ext uri="{FF2B5EF4-FFF2-40B4-BE49-F238E27FC236}">
                <a16:creationId xmlns:a16="http://schemas.microsoft.com/office/drawing/2014/main" id="{ABDC16AF-5556-DB96-F4C0-F3DFE7E8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7" y="2571750"/>
            <a:ext cx="2983076" cy="21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6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Vulnerabilities and Solutions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Drones are often vulnerable to attacks and unexpected situations like: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Man In the Middle (MITM) data interception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Signal Jammers like Denial-of-Service (DoS)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Disconnection from the host server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study proposes the following framework as a standard for defense against attacks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End-to-End (E2E) Encryption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DoS detection and defense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Failsafe Mechanisms</a:t>
            </a:r>
            <a:endParaRPr/>
          </a:p>
        </p:txBody>
      </p:sp>
      <p:pic>
        <p:nvPicPr>
          <p:cNvPr id="5" name="Picture 4" descr="A blue circuit board with a shield symbol&#10;&#10;AI-generated content may be incorrect.">
            <a:extLst>
              <a:ext uri="{FF2B5EF4-FFF2-40B4-BE49-F238E27FC236}">
                <a16:creationId xmlns:a16="http://schemas.microsoft.com/office/drawing/2014/main" id="{C95FBF21-740C-BE7C-7736-6DBF9BA7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0" y="1944929"/>
            <a:ext cx="3786295" cy="21297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2204-60B8-D210-1CBA-3FCE2835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FC1CF-4C23-05BB-ED90-001FD7269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dirty="0"/>
              <a:t>The simulation was built from </a:t>
            </a:r>
            <a:r>
              <a:rPr lang="en-US" dirty="0" err="1"/>
              <a:t>Webots</a:t>
            </a:r>
            <a:r>
              <a:rPr lang="en-US" dirty="0"/>
              <a:t> and utilized Python and its libraries to create client-server programs, along with other programs to simulate cyberattacks.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The drone is tasked to move to four points in the 10m x 10m environment.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Cyberattacks and situations will run along side with the simulation, where the client or server may respond to defend.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 descr="A video game screen showing a person and a dog on a checkered floor&#10;&#10;AI-generated content may be incorrect.">
            <a:extLst>
              <a:ext uri="{FF2B5EF4-FFF2-40B4-BE49-F238E27FC236}">
                <a16:creationId xmlns:a16="http://schemas.microsoft.com/office/drawing/2014/main" id="{12B07CB4-1E14-E55A-7B75-451C3A43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4" y="3009825"/>
            <a:ext cx="3969521" cy="1701223"/>
          </a:xfrm>
          <a:prstGeom prst="rect">
            <a:avLst/>
          </a:prstGeom>
        </p:spPr>
      </p:pic>
      <p:pic>
        <p:nvPicPr>
          <p:cNvPr id="7" name="Picture 6" descr="A ladybug with text&#10;&#10;AI-generated content may be incorrect.">
            <a:extLst>
              <a:ext uri="{FF2B5EF4-FFF2-40B4-BE49-F238E27FC236}">
                <a16:creationId xmlns:a16="http://schemas.microsoft.com/office/drawing/2014/main" id="{F1388449-839C-DC3A-CDBD-7F70B549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5" y="1856455"/>
            <a:ext cx="2019300" cy="1003300"/>
          </a:xfrm>
          <a:prstGeom prst="rect">
            <a:avLst/>
          </a:prstGeom>
        </p:spPr>
      </p:pic>
      <p:pic>
        <p:nvPicPr>
          <p:cNvPr id="9" name="Picture 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F1920A95-31D8-7805-50C9-AD610434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475" y="1858000"/>
            <a:ext cx="1001755" cy="100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1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F72F5-529B-F859-0F58-B902ACB5F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E3E0-85E2-42FE-26EF-5A319C4F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5" y="500925"/>
            <a:ext cx="3930876" cy="6844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MITM Data Interception &amp; E2E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98034-0610-D9A6-9840-F2CC259CA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13058"/>
            <a:ext cx="4166400" cy="2789982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Attackers target drones to intercept data for their own personal gain.</a:t>
            </a:r>
          </a:p>
          <a:p>
            <a:pPr mar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MITM Data Interception is where an attacker disguises their server as the original host server and passes information between a client-drone and the server to gather private, confidential data.</a:t>
            </a:r>
          </a:p>
          <a:p>
            <a:pPr mar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A solution for this would be to implement E2E Encryption that would alter the data to scramble the data based on a key that only the host server and client have.</a:t>
            </a:r>
          </a:p>
          <a:p>
            <a:pPr mar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Results: An encrypted message that is still intercepted but unreadable. </a:t>
            </a:r>
          </a:p>
        </p:txBody>
      </p:sp>
      <p:pic>
        <p:nvPicPr>
          <p:cNvPr id="11" name="MITM_and_data_interception.mp4">
            <a:hlinkClick r:id="" action="ppaction://media"/>
            <a:extLst>
              <a:ext uri="{FF2B5EF4-FFF2-40B4-BE49-F238E27FC236}">
                <a16:creationId xmlns:a16="http://schemas.microsoft.com/office/drawing/2014/main" id="{4A0BA52E-C15F-FCE3-32AA-9675BEB593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1292575"/>
            <a:ext cx="4166401" cy="23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C0C1E4E-93CA-5FB0-7D0C-B84ACE1012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208" t="49137" b="37415"/>
          <a:stretch/>
        </p:blipFill>
        <p:spPr>
          <a:xfrm>
            <a:off x="4375602" y="3120576"/>
            <a:ext cx="4362798" cy="684409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6B57966-A582-C2DB-BA56-7A34B77F64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0526"/>
          <a:stretch/>
        </p:blipFill>
        <p:spPr>
          <a:xfrm>
            <a:off x="148933" y="3922521"/>
            <a:ext cx="8589467" cy="9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897FD-F816-7D18-1556-EEA338377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F206-209E-9F6B-115E-BF8EA9E2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5" y="500925"/>
            <a:ext cx="3930876" cy="6844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Signal Jamming via DoS attacks &amp; Detection/Firewalls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080FE-A630-D480-F910-66DF2C169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4675" y="0"/>
            <a:ext cx="4166400" cy="2666288"/>
          </a:xfrm>
        </p:spPr>
        <p:txBody>
          <a:bodyPr>
            <a:normAutofit/>
          </a:bodyPr>
          <a:lstStyle/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solidFill>
                  <a:schemeClr val="accent1"/>
                </a:solidFill>
              </a:rPr>
              <a:t>Signal Jammers are a form of attack that can target a server to disrupt operations for numerous malicious reason.</a:t>
            </a:r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solidFill>
                  <a:schemeClr val="accent1"/>
                </a:solidFill>
              </a:rPr>
              <a:t>Often in known as DoS, these are done by sending a large amount of traffic/connections to a server.</a:t>
            </a:r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solidFill>
                  <a:schemeClr val="accent1"/>
                </a:solidFill>
              </a:rPr>
              <a:t>A solution is to detect and setting up firewalls to block or even just limit these signals addresses from connecting back to the server again.</a:t>
            </a:r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solidFill>
                  <a:schemeClr val="accent1"/>
                </a:solidFill>
              </a:rPr>
              <a:t>Result: Detects and blocks all non-drone clients.</a:t>
            </a:r>
          </a:p>
        </p:txBody>
      </p:sp>
      <p:pic>
        <p:nvPicPr>
          <p:cNvPr id="4" name="dos_and_detection_block_ffw.mp4">
            <a:hlinkClick r:id="" action="ppaction://media"/>
            <a:extLst>
              <a:ext uri="{FF2B5EF4-FFF2-40B4-BE49-F238E27FC236}">
                <a16:creationId xmlns:a16="http://schemas.microsoft.com/office/drawing/2014/main" id="{6104365C-15CF-08E7-B011-A4BF5436F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99" y="1399950"/>
            <a:ext cx="4166402" cy="234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15EE4DC-E512-DB1D-E942-4154836D8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954" y="2836730"/>
            <a:ext cx="2623842" cy="22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2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5C133-A525-A9B5-7609-16BBA244F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83A9-1D4A-E142-E86D-FCAD2F2C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5" y="500925"/>
            <a:ext cx="3930876" cy="68440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Disconnections &amp; Failsafe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8FD42-AFF3-8F3E-C1AA-B50503C98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4675" y="500924"/>
            <a:ext cx="4166400" cy="3507053"/>
          </a:xfrm>
        </p:spPr>
        <p:txBody>
          <a:bodyPr>
            <a:normAutofit/>
          </a:bodyPr>
          <a:lstStyle/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solidFill>
                  <a:schemeClr val="accent1"/>
                </a:solidFill>
              </a:rPr>
              <a:t>As drones are used remotely, it’s easy for them to disconnect from the original server via flying out of range of the signal or a hiccup in the connection, but it’s also easy for attackers to override and take control of the drone.</a:t>
            </a:r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dirty="0">
                <a:solidFill>
                  <a:schemeClr val="accent1"/>
                </a:solidFill>
              </a:rPr>
              <a:t>Failsafe mechanisms to safely return the drone to its original user should be implemented for the safety of both the environment, any bystanders, and the drone itself.</a:t>
            </a:r>
          </a:p>
          <a:p>
            <a:pPr marL="0" lvl="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dirty="0">
                <a:solidFill>
                  <a:schemeClr val="accent1"/>
                </a:solidFill>
              </a:rPr>
              <a:t>Results: A routine that successfully returned the drone to its home location.</a:t>
            </a:r>
          </a:p>
        </p:txBody>
      </p:sp>
      <p:pic>
        <p:nvPicPr>
          <p:cNvPr id="5" name="disconnection_and_failsafe_ffw.mp4">
            <a:hlinkClick r:id="" action="ppaction://media"/>
            <a:extLst>
              <a:ext uri="{FF2B5EF4-FFF2-40B4-BE49-F238E27FC236}">
                <a16:creationId xmlns:a16="http://schemas.microsoft.com/office/drawing/2014/main" id="{FAFF7141-2BE6-0195-388F-B29C22797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1399950"/>
            <a:ext cx="4166401" cy="234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1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69FA-3F98-6ADC-40E0-9081328E0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95DB-C504-35F3-CC63-5051BEA4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023B8-5A59-B6DA-83BE-E593C2066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46050" indent="0">
              <a:buNone/>
            </a:pPr>
            <a:r>
              <a:rPr lang="en-US" dirty="0"/>
              <a:t>This study only practiced to defend against three of numerous types of cyberthreats, remaining includes:</a:t>
            </a:r>
          </a:p>
          <a:p>
            <a:pPr lvl="1"/>
            <a:r>
              <a:rPr lang="en-US" sz="1000" dirty="0"/>
              <a:t>Communication Security</a:t>
            </a:r>
          </a:p>
          <a:p>
            <a:pPr lvl="1"/>
            <a:r>
              <a:rPr lang="en-US" sz="1000" dirty="0"/>
              <a:t>Access Control</a:t>
            </a:r>
          </a:p>
          <a:p>
            <a:pPr lvl="1"/>
            <a:r>
              <a:rPr lang="en-US" sz="1000" dirty="0"/>
              <a:t>Physical Security</a:t>
            </a:r>
          </a:p>
          <a:p>
            <a:pPr lvl="1"/>
            <a:r>
              <a:rPr lang="en-US" sz="1000" dirty="0"/>
              <a:t>Threat Modeling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Possible defenses could be a drone-specific verification like a username/password, collision avoidance, and geotag devices.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There is also a matter of malicious uses of drones:</a:t>
            </a:r>
          </a:p>
          <a:p>
            <a:pPr lvl="1"/>
            <a:r>
              <a:rPr lang="en-US" dirty="0"/>
              <a:t>Arming drones with firearms or biological weapons</a:t>
            </a:r>
          </a:p>
          <a:p>
            <a:pPr lvl="1"/>
            <a:r>
              <a:rPr lang="en-US" dirty="0"/>
              <a:t>Nonconsensual surveillance or spying</a:t>
            </a:r>
          </a:p>
          <a:p>
            <a:pPr lvl="1"/>
            <a:r>
              <a:rPr lang="en-US" dirty="0"/>
              <a:t>Suicidal Drones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Defenses against these uses should be done on a governmental scale, as it’s difficult to prevent them.</a:t>
            </a:r>
          </a:p>
        </p:txBody>
      </p:sp>
      <p:pic>
        <p:nvPicPr>
          <p:cNvPr id="5" name="Picture 4" descr="A drone flying over a tree&#10;&#10;AI-generated content may be incorrect.">
            <a:extLst>
              <a:ext uri="{FF2B5EF4-FFF2-40B4-BE49-F238E27FC236}">
                <a16:creationId xmlns:a16="http://schemas.microsoft.com/office/drawing/2014/main" id="{CAAFD710-D67B-D513-568F-A16080B27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4" y="1521525"/>
            <a:ext cx="2847981" cy="1488300"/>
          </a:xfrm>
          <a:prstGeom prst="rect">
            <a:avLst/>
          </a:prstGeom>
        </p:spPr>
      </p:pic>
      <p:pic>
        <p:nvPicPr>
          <p:cNvPr id="7" name="Picture 6" descr="A person lying in bed with a blanket and a window&#10;&#10;AI-generated content may be incorrect.">
            <a:extLst>
              <a:ext uri="{FF2B5EF4-FFF2-40B4-BE49-F238E27FC236}">
                <a16:creationId xmlns:a16="http://schemas.microsoft.com/office/drawing/2014/main" id="{113956D6-7FCC-E907-DAA6-9693BC4FB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244" y="3107726"/>
            <a:ext cx="2847981" cy="14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3559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602</Words>
  <Application>Microsoft Macintosh PowerPoint</Application>
  <PresentationFormat>On-screen Show (16:9)</PresentationFormat>
  <Paragraphs>67</Paragraphs>
  <Slides>9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Merriweather</vt:lpstr>
      <vt:lpstr>Roboto</vt:lpstr>
      <vt:lpstr>Paradigm</vt:lpstr>
      <vt:lpstr>A Cybersecurity Framework for Autonomous Drones</vt:lpstr>
      <vt:lpstr>Background Information</vt:lpstr>
      <vt:lpstr>Current Cybersecurity Standards for Drones</vt:lpstr>
      <vt:lpstr>Vulnerabilities and Solutions</vt:lpstr>
      <vt:lpstr>Simulation Objectives</vt:lpstr>
      <vt:lpstr>MITM Data Interception &amp; E2E Encryption</vt:lpstr>
      <vt:lpstr>Signal Jamming via DoS attacks &amp; Detection/Firewalls</vt:lpstr>
      <vt:lpstr>Disconnections &amp; Failsafe Mechanisms</vt:lpstr>
      <vt:lpstr>Future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Lelis, David</cp:lastModifiedBy>
  <cp:revision>7</cp:revision>
  <dcterms:modified xsi:type="dcterms:W3CDTF">2025-04-02T22:11:26Z</dcterms:modified>
</cp:coreProperties>
</file>